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56" r:id="rId2"/>
    <p:sldId id="344" r:id="rId3"/>
    <p:sldId id="331" r:id="rId4"/>
    <p:sldId id="339" r:id="rId5"/>
    <p:sldId id="340" r:id="rId6"/>
    <p:sldId id="34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6"/>
  </p:normalViewPr>
  <p:slideViewPr>
    <p:cSldViewPr snapToGrid="0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gif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7590E1-1111-3B4C-9D74-C39E3F69F028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EB0B92-1039-9D43-89A2-B98833B80E9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779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B0B92-1039-9D43-89A2-B98833B80E9B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3700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6446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1935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8396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3020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3826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3128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6445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43036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6336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4550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4248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1986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8768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8063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1167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4837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542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84F5FE7-ED0F-7B41-B061-891280FBD93B}" type="datetimeFigureOut">
              <a:rPr kumimoji="1" lang="ja-JP" altLang="en-US" smtClean="0"/>
              <a:t>2022/12/22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D3350D2-7945-A04D-9ADB-AF9E39287ED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6024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79B935-29D6-C668-BD58-1A9B514914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5E9431A-BF7A-F6D2-58BA-3D6E0D602A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ビデオ 3">
            <a:extLst>
              <a:ext uri="{FF2B5EF4-FFF2-40B4-BE49-F238E27FC236}">
                <a16:creationId xmlns:a16="http://schemas.microsoft.com/office/drawing/2014/main" id="{454FF809-CE0F-F3BE-D5FD-2637D95957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E984B81-2F9E-80F9-A0C4-D564BD093D02}"/>
              </a:ext>
            </a:extLst>
          </p:cNvPr>
          <p:cNvSpPr txBox="1"/>
          <p:nvPr/>
        </p:nvSpPr>
        <p:spPr>
          <a:xfrm>
            <a:off x="2467816" y="2209801"/>
            <a:ext cx="725636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4800" b="1" dirty="0"/>
              <a:t>LT</a:t>
            </a:r>
            <a:r>
              <a:rPr lang="ja-JP" altLang="en-US" sz="4800" b="1"/>
              <a:t>スライドサンプル</a:t>
            </a:r>
            <a:br>
              <a:rPr kumimoji="1" lang="en-US" altLang="ja-JP" sz="4800" b="1" dirty="0"/>
            </a:br>
            <a:r>
              <a:rPr lang="en-US" altLang="ja-JP" sz="3200" b="1" dirty="0" err="1"/>
              <a:t>iTL</a:t>
            </a:r>
            <a:r>
              <a:rPr lang="ja-JP" altLang="en-US" sz="3200" b="1"/>
              <a:t>もくもくサークル</a:t>
            </a:r>
            <a:endParaRPr lang="en-US" altLang="ja-JP" sz="3200" b="1" dirty="0"/>
          </a:p>
          <a:p>
            <a:pPr algn="ctr"/>
            <a:endParaRPr lang="en-US" altLang="ja-JP" sz="3200" b="1" dirty="0"/>
          </a:p>
          <a:p>
            <a:pPr algn="ctr"/>
            <a:r>
              <a:rPr lang="en-US" altLang="ja-JP" sz="3200" b="1" dirty="0"/>
              <a:t>Forward-forward algorithm </a:t>
            </a:r>
            <a:r>
              <a:rPr lang="ja-JP" altLang="en-US" sz="3200" b="1"/>
              <a:t>の紹介</a:t>
            </a:r>
            <a:endParaRPr lang="en-US" altLang="ja-JP" sz="3200" b="1" dirty="0"/>
          </a:p>
        </p:txBody>
      </p:sp>
    </p:spTree>
    <p:extLst>
      <p:ext uri="{BB962C8B-B14F-4D97-AF65-F5344CB8AC3E}">
        <p14:creationId xmlns:p14="http://schemas.microsoft.com/office/powerpoint/2010/main" val="291542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黒板に書かれた複雑な数式">
            <a:extLst>
              <a:ext uri="{FF2B5EF4-FFF2-40B4-BE49-F238E27FC236}">
                <a16:creationId xmlns:a16="http://schemas.microsoft.com/office/drawing/2014/main" id="{3901D2CA-BC51-9083-CA1C-70916829B6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8208" b="47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E98AB570-1E7E-24E2-D50A-BB5024D24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7889" y="1452564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ja-JP" alt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論文紹介コーナー</a:t>
            </a:r>
            <a:br>
              <a:rPr kumimoji="1" lang="ja-JP" alt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endParaRPr kumimoji="1" lang="ja-JP" altLang="en-US" sz="480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1001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EAB158-C414-E1EB-65FB-9A7701743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94830"/>
            <a:ext cx="7696199" cy="1079989"/>
          </a:xfrm>
        </p:spPr>
        <p:txBody>
          <a:bodyPr>
            <a:normAutofit/>
          </a:bodyPr>
          <a:lstStyle/>
          <a:p>
            <a:r>
              <a:rPr lang="ja-JP" altLang="en-US" sz="2800"/>
              <a:t>論文紹介</a:t>
            </a:r>
            <a:endParaRPr kumimoji="1" lang="ja-JP" altLang="en-US" sz="28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96A1E4E-6352-2ED0-D9AB-D64688216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216603"/>
            <a:ext cx="9736384" cy="1689883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ja-JP" altLang="en-US"/>
            </a:br>
            <a:r>
              <a:rPr lang="en-US" altLang="ja-JP" b="0" i="0" dirty="0">
                <a:effectLst/>
                <a:latin typeface="Courier New" panose="02070309020205020404" pitchFamily="49" charset="0"/>
              </a:rPr>
              <a:t>FORWARD-FORWARD ALGORITHM (GEOFFEREY HINTON)</a:t>
            </a:r>
          </a:p>
          <a:p>
            <a:pPr marL="0" indent="0">
              <a:buNone/>
            </a:pPr>
            <a:r>
              <a:rPr lang="ja-JP" altLang="en-US" b="0" i="0">
                <a:effectLst/>
                <a:latin typeface="Courier New" panose="02070309020205020404" pitchFamily="49" charset="0"/>
              </a:rPr>
              <a:t>論文と併せて、以下の</a:t>
            </a:r>
            <a:r>
              <a:rPr lang="en-US" altLang="ja-JP" b="0" i="0" dirty="0">
                <a:effectLst/>
                <a:latin typeface="Courier New" panose="02070309020205020404" pitchFamily="49" charset="0"/>
              </a:rPr>
              <a:t>QITTA</a:t>
            </a:r>
            <a:r>
              <a:rPr lang="ja-JP" altLang="en-US" b="0" i="0">
                <a:effectLst/>
                <a:latin typeface="Courier New" panose="02070309020205020404" pitchFamily="49" charset="0"/>
              </a:rPr>
              <a:t>記事を参考に紹介</a:t>
            </a:r>
            <a:endParaRPr lang="en-US" altLang="ja-JP" b="0" i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ja-JP" b="0" i="0" dirty="0">
                <a:effectLst/>
                <a:latin typeface="Courier New" panose="02070309020205020404" pitchFamily="49" charset="0"/>
              </a:rPr>
              <a:t>https://</a:t>
            </a:r>
            <a:r>
              <a:rPr lang="en-US" altLang="ja-JP" b="0" i="0" dirty="0" err="1">
                <a:effectLst/>
                <a:latin typeface="Courier New" panose="02070309020205020404" pitchFamily="49" charset="0"/>
              </a:rPr>
              <a:t>qiita.com</a:t>
            </a:r>
            <a:r>
              <a:rPr lang="en-US" altLang="ja-JP" b="0" i="0" dirty="0">
                <a:effectLst/>
                <a:latin typeface="Courier New" panose="02070309020205020404" pitchFamily="49" charset="0"/>
              </a:rPr>
              <a:t>/</a:t>
            </a:r>
            <a:r>
              <a:rPr lang="en-US" altLang="ja-JP" b="0" i="0" dirty="0" err="1">
                <a:effectLst/>
                <a:latin typeface="Courier New" panose="02070309020205020404" pitchFamily="49" charset="0"/>
              </a:rPr>
              <a:t>sergicalsix</a:t>
            </a:r>
            <a:r>
              <a:rPr lang="en-US" altLang="ja-JP" b="0" i="0" dirty="0">
                <a:effectLst/>
                <a:latin typeface="Courier New" panose="02070309020205020404" pitchFamily="49" charset="0"/>
              </a:rPr>
              <a:t>/items/a7720c403028823f7b19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AA8658-0352-5016-0E70-6DD63A82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0833" y="6492875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3</a:t>
            </a:fld>
            <a:endParaRPr lang="en-US" sz="20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6952438-4F55-D653-1BAD-61AE5B8AD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3167957"/>
            <a:ext cx="5651273" cy="3181457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C16EB3B-9E2F-8A7D-B114-9BAD689DF41B}"/>
              </a:ext>
            </a:extLst>
          </p:cNvPr>
          <p:cNvSpPr txBox="1"/>
          <p:nvPr/>
        </p:nvSpPr>
        <p:spPr>
          <a:xfrm>
            <a:off x="7018316" y="3327524"/>
            <a:ext cx="45275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誤差逆伝播法は重みのパラメータを更新するために、逆伝播を行う。</a:t>
            </a:r>
            <a:endParaRPr kumimoji="1" lang="en-US" altLang="ja-JP" dirty="0"/>
          </a:p>
          <a:p>
            <a:r>
              <a:rPr kumimoji="1" lang="ja-JP" altLang="en-US"/>
              <a:t>すなわち、順伝播と合わせてニューラルネットワーク全体を</a:t>
            </a:r>
            <a:r>
              <a:rPr kumimoji="1" lang="en-US" altLang="ja-JP" dirty="0"/>
              <a:t>2</a:t>
            </a:r>
            <a:r>
              <a:rPr kumimoji="1" lang="ja-JP" altLang="en-US"/>
              <a:t>回走査することになる。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計算量をある程度削減できるものの、</a:t>
            </a:r>
            <a:endParaRPr kumimoji="1" lang="en-US" altLang="ja-JP" dirty="0"/>
          </a:p>
          <a:p>
            <a:r>
              <a:rPr kumimoji="1" lang="ja-JP" altLang="en-US"/>
              <a:t>メモリを食う</a:t>
            </a:r>
            <a:endParaRPr kumimoji="1" lang="en-US" altLang="ja-JP" dirty="0"/>
          </a:p>
          <a:p>
            <a:r>
              <a:rPr kumimoji="1" lang="ja-JP" altLang="en-US"/>
              <a:t>（そりゃ</a:t>
            </a:r>
            <a:r>
              <a:rPr kumimoji="1" lang="en-US" altLang="ja-JP" dirty="0"/>
              <a:t>2</a:t>
            </a:r>
            <a:r>
              <a:rPr kumimoji="1" lang="ja-JP" altLang="en-US"/>
              <a:t>回走査しているのだから）</a:t>
            </a:r>
          </a:p>
        </p:txBody>
      </p:sp>
    </p:spTree>
    <p:extLst>
      <p:ext uri="{BB962C8B-B14F-4D97-AF65-F5344CB8AC3E}">
        <p14:creationId xmlns:p14="http://schemas.microsoft.com/office/powerpoint/2010/main" val="2399978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EAB158-C414-E1EB-65FB-9A7701743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51900"/>
            <a:ext cx="7696199" cy="1079989"/>
          </a:xfrm>
        </p:spPr>
        <p:txBody>
          <a:bodyPr>
            <a:normAutofit/>
          </a:bodyPr>
          <a:lstStyle/>
          <a:p>
            <a:r>
              <a:rPr lang="ja-JP" altLang="en-US" sz="2800"/>
              <a:t>論文紹介</a:t>
            </a:r>
            <a:endParaRPr kumimoji="1" lang="ja-JP" altLang="en-US" sz="28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96A1E4E-6352-2ED0-D9AB-D64688216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051370"/>
            <a:ext cx="9593882" cy="15696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br>
              <a:rPr lang="ja-JP" altLang="en-US" sz="1400"/>
            </a:br>
            <a:r>
              <a:rPr lang="en-US" altLang="ja-JP" sz="1400" b="0" i="0" dirty="0">
                <a:effectLst/>
                <a:latin typeface="Courier New" panose="02070309020205020404" pitchFamily="49" charset="0"/>
              </a:rPr>
              <a:t>•</a:t>
            </a:r>
            <a:r>
              <a:rPr lang="en-US" altLang="ja-JP" sz="1800" b="0" i="0" dirty="0">
                <a:effectLst/>
                <a:latin typeface="Courier New" panose="02070309020205020404" pitchFamily="49" charset="0"/>
              </a:rPr>
              <a:t>FORWARD-FORWARD ALGORITHM (GEOFFEREY HINTON)</a:t>
            </a:r>
          </a:p>
          <a:p>
            <a:pPr marL="0" indent="0">
              <a:buNone/>
            </a:pPr>
            <a:endParaRPr lang="en-US" altLang="ja-JP" sz="1400" b="0" i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ja-JP" altLang="en-US" sz="1400">
                <a:effectLst/>
                <a:latin typeface="Courier New" panose="02070309020205020404" pitchFamily="49" charset="0"/>
              </a:rPr>
              <a:t>前述の問題を踏まえて、</a:t>
            </a:r>
            <a:endParaRPr lang="en-US" altLang="ja-JP" sz="140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ja-JP" sz="1400" dirty="0">
                <a:effectLst/>
                <a:latin typeface="Courier New" panose="02070309020205020404" pitchFamily="49" charset="0"/>
              </a:rPr>
              <a:t>G.</a:t>
            </a:r>
            <a:r>
              <a:rPr lang="ja-JP" altLang="en-US" sz="1400">
                <a:effectLst/>
                <a:latin typeface="Courier New" panose="02070309020205020404" pitchFamily="49" charset="0"/>
              </a:rPr>
              <a:t>ヒントン教授は順伝播だけでパラメータの更新が行えないかを考えた。</a:t>
            </a:r>
            <a:endParaRPr lang="en-US" altLang="ja-JP" sz="1400" b="0" i="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AA8658-0352-5016-0E70-6DD63A82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0833" y="6492875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4</a:t>
            </a:fld>
            <a:endParaRPr lang="en-US" sz="20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E2F76C8-49DE-173C-0F3E-113B71A4C49E}"/>
              </a:ext>
            </a:extLst>
          </p:cNvPr>
          <p:cNvSpPr txBox="1"/>
          <p:nvPr/>
        </p:nvSpPr>
        <p:spPr>
          <a:xfrm>
            <a:off x="1141413" y="5262264"/>
            <a:ext cx="100332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・順伝播中に正解データと不正解データとを見分けられるように学習を進める</a:t>
            </a:r>
            <a:endParaRPr kumimoji="1" lang="en-US" altLang="ja-JP" sz="1400" dirty="0"/>
          </a:p>
          <a:p>
            <a:r>
              <a:rPr kumimoji="1" lang="ja-JP" altLang="en-US" sz="1400"/>
              <a:t>・活性化関数から吐き出された出力を</a:t>
            </a:r>
            <a:r>
              <a:rPr kumimoji="1" lang="en-US" altLang="ja-JP" sz="1400" dirty="0"/>
              <a:t>2</a:t>
            </a:r>
            <a:r>
              <a:rPr kumimoji="1" lang="ja-JP" altLang="en-US" sz="1400"/>
              <a:t>乗した値を</a:t>
            </a:r>
            <a:r>
              <a:rPr kumimoji="1" lang="en-US" altLang="ja-JP" sz="1400" dirty="0"/>
              <a:t>GOODNESS</a:t>
            </a:r>
            <a:r>
              <a:rPr kumimoji="1" lang="ja-JP" altLang="en-US" sz="1400"/>
              <a:t>として用いる。正解に近いかの尺度のようなもの。</a:t>
            </a:r>
            <a:endParaRPr kumimoji="1" lang="en-US" altLang="ja-JP" sz="1400" dirty="0"/>
          </a:p>
          <a:p>
            <a:r>
              <a:rPr kumimoji="1" lang="ja-JP" altLang="en-US" sz="1400"/>
              <a:t>・</a:t>
            </a:r>
            <a:r>
              <a:rPr kumimoji="1" lang="en-US" altLang="ja-JP" sz="1400" dirty="0"/>
              <a:t>GOODNESS</a:t>
            </a:r>
            <a:r>
              <a:rPr kumimoji="1" lang="ja-JP" altLang="en-US" sz="1400"/>
              <a:t>はある閾値を上回るように（正解データ）あるいは下回るように設定しなければならないため、重みを適切なものに調整する。</a:t>
            </a:r>
            <a:endParaRPr kumimoji="1" lang="en-US" altLang="ja-JP" sz="1400" dirty="0"/>
          </a:p>
          <a:p>
            <a:endParaRPr kumimoji="1" lang="en-US" altLang="ja-JP" sz="1400" dirty="0"/>
          </a:p>
          <a:p>
            <a:r>
              <a:rPr kumimoji="1" lang="ja-JP" altLang="en-US" sz="1400"/>
              <a:t>引用）</a:t>
            </a:r>
            <a:r>
              <a:rPr kumimoji="1" lang="en" altLang="ja-JP" sz="1400" dirty="0"/>
              <a:t>https://</a:t>
            </a:r>
            <a:r>
              <a:rPr kumimoji="1" lang="en" altLang="ja-JP" sz="1400" dirty="0" err="1"/>
              <a:t>www.cs.toronto.edu</a:t>
            </a:r>
            <a:r>
              <a:rPr kumimoji="1" lang="en" altLang="ja-JP" sz="1400" dirty="0"/>
              <a:t>/~</a:t>
            </a:r>
            <a:r>
              <a:rPr kumimoji="1" lang="en" altLang="ja-JP" sz="1400" dirty="0" err="1"/>
              <a:t>hinton</a:t>
            </a:r>
            <a:r>
              <a:rPr kumimoji="1" lang="en" altLang="ja-JP" sz="1400" dirty="0"/>
              <a:t>/FFA13.pdf</a:t>
            </a:r>
            <a:endParaRPr kumimoji="1" lang="ja-JP" altLang="en-US" sz="140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968BB96-B4D8-FAA0-401A-F69371DF6D4A}"/>
              </a:ext>
            </a:extLst>
          </p:cNvPr>
          <p:cNvSpPr/>
          <p:nvPr/>
        </p:nvSpPr>
        <p:spPr>
          <a:xfrm>
            <a:off x="1258786" y="3227125"/>
            <a:ext cx="427512" cy="173676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3647FD6F-992D-8631-E580-BD9FCCF47B81}"/>
              </a:ext>
            </a:extLst>
          </p:cNvPr>
          <p:cNvSpPr/>
          <p:nvPr/>
        </p:nvSpPr>
        <p:spPr>
          <a:xfrm>
            <a:off x="3004459" y="3590305"/>
            <a:ext cx="427512" cy="120032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76E6BA6C-ABB6-2DAC-CCE3-2387822A0FF0}"/>
              </a:ext>
            </a:extLst>
          </p:cNvPr>
          <p:cNvSpPr/>
          <p:nvPr/>
        </p:nvSpPr>
        <p:spPr>
          <a:xfrm>
            <a:off x="1870365" y="3992058"/>
            <a:ext cx="950026" cy="206900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右矢印 10">
            <a:extLst>
              <a:ext uri="{FF2B5EF4-FFF2-40B4-BE49-F238E27FC236}">
                <a16:creationId xmlns:a16="http://schemas.microsoft.com/office/drawing/2014/main" id="{0B53D31F-30FA-AB7E-E89B-4077C9D2558B}"/>
              </a:ext>
            </a:extLst>
          </p:cNvPr>
          <p:cNvSpPr/>
          <p:nvPr/>
        </p:nvSpPr>
        <p:spPr>
          <a:xfrm>
            <a:off x="3639789" y="3992058"/>
            <a:ext cx="427512" cy="19841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雲 12">
            <a:extLst>
              <a:ext uri="{FF2B5EF4-FFF2-40B4-BE49-F238E27FC236}">
                <a16:creationId xmlns:a16="http://schemas.microsoft.com/office/drawing/2014/main" id="{32033F19-8C6D-02D4-445F-01E300017CE6}"/>
              </a:ext>
            </a:extLst>
          </p:cNvPr>
          <p:cNvSpPr/>
          <p:nvPr/>
        </p:nvSpPr>
        <p:spPr>
          <a:xfrm>
            <a:off x="2582885" y="3059902"/>
            <a:ext cx="1270660" cy="544115"/>
          </a:xfrm>
          <a:prstGeom prst="clou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Tanh(x)</a:t>
            </a:r>
            <a:endParaRPr kumimoji="1" lang="ja-JP" altLang="en-US" sz="1400"/>
          </a:p>
        </p:txBody>
      </p:sp>
      <p:sp>
        <p:nvSpPr>
          <p:cNvPr id="14" name="中かっこ 13">
            <a:extLst>
              <a:ext uri="{FF2B5EF4-FFF2-40B4-BE49-F238E27FC236}">
                <a16:creationId xmlns:a16="http://schemas.microsoft.com/office/drawing/2014/main" id="{DEC04039-BC98-ECD4-5C89-4DD168B9CDF7}"/>
              </a:ext>
            </a:extLst>
          </p:cNvPr>
          <p:cNvSpPr/>
          <p:nvPr/>
        </p:nvSpPr>
        <p:spPr>
          <a:xfrm>
            <a:off x="4287685" y="3302121"/>
            <a:ext cx="3490655" cy="1563509"/>
          </a:xfrm>
          <a:prstGeom prst="brace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0948697-5855-C06B-E005-DB5C9CC8EE58}"/>
              </a:ext>
            </a:extLst>
          </p:cNvPr>
          <p:cNvSpPr txBox="1"/>
          <p:nvPr/>
        </p:nvSpPr>
        <p:spPr>
          <a:xfrm>
            <a:off x="4687958" y="3580732"/>
            <a:ext cx="28160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Let (Tanh(x))^2 = G(x) </a:t>
            </a:r>
          </a:p>
          <a:p>
            <a:endParaRPr kumimoji="1" lang="en-US" altLang="ja-JP" sz="1400" dirty="0"/>
          </a:p>
          <a:p>
            <a:r>
              <a:rPr kumimoji="1" lang="en-US" altLang="ja-JP" sz="1400" dirty="0"/>
              <a:t>G(x) &gt;&gt; threshold = G(pos)</a:t>
            </a:r>
          </a:p>
          <a:p>
            <a:r>
              <a:rPr kumimoji="1" lang="en-US" altLang="ja-JP" sz="1400" dirty="0"/>
              <a:t>G(x) &lt;&lt; threshold = G(neg)</a:t>
            </a:r>
          </a:p>
          <a:p>
            <a:endParaRPr kumimoji="1" lang="en-US" altLang="ja-JP" sz="1400" dirty="0"/>
          </a:p>
          <a:p>
            <a:r>
              <a:rPr kumimoji="1" lang="ja-JP" altLang="en-US" sz="1400"/>
              <a:t>となるように重みの更新を行う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60C29BA9-166C-D0B7-A4CD-EF932B9FAEEE}"/>
              </a:ext>
            </a:extLst>
          </p:cNvPr>
          <p:cNvSpPr/>
          <p:nvPr/>
        </p:nvSpPr>
        <p:spPr>
          <a:xfrm>
            <a:off x="8622178" y="3483710"/>
            <a:ext cx="358838" cy="120032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F04AAB3-E441-7416-E3B6-3F57645CEA96}"/>
              </a:ext>
            </a:extLst>
          </p:cNvPr>
          <p:cNvSpPr txBox="1"/>
          <p:nvPr/>
        </p:nvSpPr>
        <p:spPr>
          <a:xfrm>
            <a:off x="7984244" y="3833323"/>
            <a:ext cx="649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….</a:t>
            </a:r>
            <a:endParaRPr kumimoji="1" lang="ja-JP" altLang="en-US"/>
          </a:p>
        </p:txBody>
      </p:sp>
      <p:pic>
        <p:nvPicPr>
          <p:cNvPr id="20" name="図 19" descr="テキスト, 手紙&#10;&#10;自動的に生成された説明">
            <a:extLst>
              <a:ext uri="{FF2B5EF4-FFF2-40B4-BE49-F238E27FC236}">
                <a16:creationId xmlns:a16="http://schemas.microsoft.com/office/drawing/2014/main" id="{08BF2A64-59A6-7786-3940-E7E7E74D7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958" y="2710864"/>
            <a:ext cx="2674745" cy="752424"/>
          </a:xfrm>
          <a:prstGeom prst="rect">
            <a:avLst/>
          </a:prstGeom>
        </p:spPr>
      </p:pic>
      <p:sp>
        <p:nvSpPr>
          <p:cNvPr id="21" name="左矢印吹き出し 20">
            <a:extLst>
              <a:ext uri="{FF2B5EF4-FFF2-40B4-BE49-F238E27FC236}">
                <a16:creationId xmlns:a16="http://schemas.microsoft.com/office/drawing/2014/main" id="{50B03265-F558-C1BA-DA8A-632F2CB32F2D}"/>
              </a:ext>
            </a:extLst>
          </p:cNvPr>
          <p:cNvSpPr/>
          <p:nvPr/>
        </p:nvSpPr>
        <p:spPr>
          <a:xfrm>
            <a:off x="7503982" y="2820737"/>
            <a:ext cx="3231314" cy="266339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/>
              <a:t>論文中では</a:t>
            </a:r>
            <a:r>
              <a:rPr kumimoji="1" lang="en-US" altLang="ja-JP" sz="1400" dirty="0"/>
              <a:t>p(pos)</a:t>
            </a:r>
            <a:r>
              <a:rPr kumimoji="1" lang="ja-JP" altLang="en-US" sz="1400"/>
              <a:t>とか</a:t>
            </a:r>
          </a:p>
        </p:txBody>
      </p:sp>
    </p:spTree>
    <p:extLst>
      <p:ext uri="{BB962C8B-B14F-4D97-AF65-F5344CB8AC3E}">
        <p14:creationId xmlns:p14="http://schemas.microsoft.com/office/powerpoint/2010/main" val="2584734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EAB158-C414-E1EB-65FB-9A7701743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43467"/>
            <a:ext cx="7696199" cy="1079989"/>
          </a:xfrm>
        </p:spPr>
        <p:txBody>
          <a:bodyPr>
            <a:normAutofit/>
          </a:bodyPr>
          <a:lstStyle/>
          <a:p>
            <a:r>
              <a:rPr lang="ja-JP" altLang="en-US" sz="2800"/>
              <a:t>論文紹介</a:t>
            </a:r>
            <a:endParaRPr kumimoji="1" lang="ja-JP" altLang="en-US" sz="28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96A1E4E-6352-2ED0-D9AB-D64688216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5034" y="1603169"/>
            <a:ext cx="10616541" cy="85912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br>
              <a:rPr lang="ja-JP" altLang="en-US"/>
            </a:br>
            <a:br>
              <a:rPr lang="ja-JP" altLang="en-US"/>
            </a:b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AA8658-0352-5016-0E70-6DD63A82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0833" y="6492875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5</a:t>
            </a:fld>
            <a:endParaRPr lang="en-US" sz="20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8DEADAA-550A-5B95-7340-7DE4E2CAD412}"/>
              </a:ext>
            </a:extLst>
          </p:cNvPr>
          <p:cNvSpPr txBox="1"/>
          <p:nvPr/>
        </p:nvSpPr>
        <p:spPr>
          <a:xfrm>
            <a:off x="1141413" y="1937300"/>
            <a:ext cx="772193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ja-JP" b="0" i="0" dirty="0">
                <a:effectLst/>
                <a:latin typeface="Courier New" panose="02070309020205020404" pitchFamily="49" charset="0"/>
              </a:rPr>
              <a:t>FORWARD-FORWARD ALGORITHM (GEOFFEREY HINTON)</a:t>
            </a:r>
          </a:p>
          <a:p>
            <a:pPr marL="0" indent="0">
              <a:buNone/>
            </a:pPr>
            <a:endParaRPr lang="en-US" altLang="ja-JP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ja-JP" altLang="en-US" b="0" i="0">
                <a:effectLst/>
                <a:latin typeface="Courier New" panose="02070309020205020404" pitchFamily="49" charset="0"/>
              </a:rPr>
              <a:t>メリット：　</a:t>
            </a:r>
            <a:endParaRPr lang="en-US" altLang="ja-JP" b="0" i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ja-JP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ja-JP" altLang="en-US" b="0" i="0">
                <a:effectLst/>
                <a:latin typeface="Courier New" panose="02070309020205020404" pitchFamily="49" charset="0"/>
              </a:rPr>
              <a:t>・走査回数が一度、めちゃくちゃ省エネ＆省メモリ</a:t>
            </a:r>
            <a:endParaRPr lang="en-US" altLang="ja-JP" b="0" i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ja-JP" b="0" i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ja-JP" altLang="en-US">
                <a:latin typeface="Courier New" panose="02070309020205020404" pitchFamily="49" charset="0"/>
              </a:rPr>
              <a:t>・</a:t>
            </a:r>
            <a:r>
              <a:rPr lang="en-US" altLang="ja-JP" dirty="0">
                <a:latin typeface="Courier New" panose="02070309020205020404" pitchFamily="49" charset="0"/>
              </a:rPr>
              <a:t>SDGs</a:t>
            </a:r>
            <a:r>
              <a:rPr lang="ja-JP" altLang="en-US">
                <a:latin typeface="Courier New" panose="02070309020205020404" pitchFamily="49" charset="0"/>
              </a:rPr>
              <a:t>的なアイデア　←  欧州に好かれそう</a:t>
            </a:r>
            <a:endParaRPr lang="en-US" altLang="ja-JP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ja-JP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ja-JP" b="0" i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ja-JP" altLang="en-US" b="0" i="0">
                <a:effectLst/>
                <a:latin typeface="Courier New" panose="02070309020205020404" pitchFamily="49" charset="0"/>
              </a:rPr>
              <a:t>デメリット：</a:t>
            </a:r>
            <a:endParaRPr lang="en-US" altLang="ja-JP" b="0" i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ja-JP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ja-JP" altLang="en-US" b="0" i="0">
                <a:effectLst/>
                <a:latin typeface="Courier New" panose="02070309020205020404" pitchFamily="49" charset="0"/>
              </a:rPr>
              <a:t>・ラベル数が多いと順伝播の回数が爆発的に増える</a:t>
            </a:r>
            <a:endParaRPr lang="en-US" altLang="ja-JP" b="0" i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ja-JP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ja-JP" altLang="en-US" b="0" i="0">
                <a:effectLst/>
                <a:latin typeface="Courier New" panose="02070309020205020404" pitchFamily="49" charset="0"/>
              </a:rPr>
              <a:t>・推論時に順伝播の回数が増える。</a:t>
            </a:r>
            <a:endParaRPr lang="en-US" altLang="ja-JP" b="0" i="0" dirty="0"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US" altLang="ja-JP" dirty="0">
              <a:latin typeface="Courier New" panose="02070309020205020404" pitchFamily="49" charset="0"/>
            </a:endParaRPr>
          </a:p>
          <a:p>
            <a:pPr marL="0" indent="0">
              <a:buNone/>
            </a:pPr>
            <a:r>
              <a:rPr lang="ja-JP" altLang="en-US" b="0" i="0">
                <a:effectLst/>
                <a:latin typeface="Courier New" panose="02070309020205020404" pitchFamily="49" charset="0"/>
              </a:rPr>
              <a:t>・</a:t>
            </a:r>
            <a:r>
              <a:rPr lang="en-US" altLang="ja-JP" b="0" i="0" dirty="0">
                <a:effectLst/>
                <a:latin typeface="Courier New" panose="02070309020205020404" pitchFamily="49" charset="0"/>
              </a:rPr>
              <a:t>GAN</a:t>
            </a:r>
            <a:r>
              <a:rPr lang="ja-JP" altLang="en-US">
                <a:latin typeface="Courier New" panose="02070309020205020404" pitchFamily="49" charset="0"/>
              </a:rPr>
              <a:t>や強化学習には対応できない</a:t>
            </a:r>
            <a:r>
              <a:rPr lang="en-US" altLang="ja-JP" dirty="0">
                <a:latin typeface="Courier New" panose="02070309020205020404" pitchFamily="49" charset="0"/>
              </a:rPr>
              <a:t>…(</a:t>
            </a:r>
            <a:r>
              <a:rPr lang="ja-JP" altLang="en-US">
                <a:latin typeface="Courier New" panose="02070309020205020404" pitchFamily="49" charset="0"/>
              </a:rPr>
              <a:t>今のところ）</a:t>
            </a:r>
            <a:endParaRPr lang="en-US" altLang="ja-JP" b="0" i="0" dirty="0"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548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0BDE2F-6E0C-C9FA-464D-1691D67FF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9163" y="1866899"/>
            <a:ext cx="1993673" cy="3124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4000"/>
              <a:t>おわり</a:t>
            </a:r>
          </a:p>
        </p:txBody>
      </p:sp>
    </p:spTree>
    <p:extLst>
      <p:ext uri="{BB962C8B-B14F-4D97-AF65-F5344CB8AC3E}">
        <p14:creationId xmlns:p14="http://schemas.microsoft.com/office/powerpoint/2010/main" val="9517270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メッシュ">
  <a:themeElements>
    <a:clrScheme name="メッシュ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メッシュ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メッシュ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{6C2A940F-1DB5-8B43-8FB7-01A1B794B02C}tf10001063</Template>
  <TotalTime>20</TotalTime>
  <Words>363</Words>
  <Application>Microsoft Macintosh PowerPoint</Application>
  <PresentationFormat>ワイド画面</PresentationFormat>
  <Paragraphs>57</Paragraphs>
  <Slides>6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游ゴシック</vt:lpstr>
      <vt:lpstr>Arial</vt:lpstr>
      <vt:lpstr>Century Gothic</vt:lpstr>
      <vt:lpstr>Courier New</vt:lpstr>
      <vt:lpstr>メッシュ</vt:lpstr>
      <vt:lpstr>PowerPoint プレゼンテーション</vt:lpstr>
      <vt:lpstr>論文紹介コーナー </vt:lpstr>
      <vt:lpstr>論文紹介</vt:lpstr>
      <vt:lpstr>論文紹介</vt:lpstr>
      <vt:lpstr>論文紹介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宮城　ひゅうが</dc:creator>
  <cp:lastModifiedBy>宮城　ひゅうが</cp:lastModifiedBy>
  <cp:revision>4</cp:revision>
  <dcterms:created xsi:type="dcterms:W3CDTF">2022-12-21T23:01:26Z</dcterms:created>
  <dcterms:modified xsi:type="dcterms:W3CDTF">2022-12-22T09:27:51Z</dcterms:modified>
</cp:coreProperties>
</file>

<file path=docProps/thumbnail.jpeg>
</file>